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1326" r:id="rId3"/>
    <p:sldId id="835" r:id="rId5"/>
    <p:sldId id="1754" r:id="rId6"/>
    <p:sldId id="1781" r:id="rId7"/>
    <p:sldId id="1760" r:id="rId8"/>
    <p:sldId id="1805" r:id="rId9"/>
    <p:sldId id="1804" r:id="rId10"/>
    <p:sldId id="1806" r:id="rId11"/>
    <p:sldId id="1807" r:id="rId12"/>
    <p:sldId id="1809" r:id="rId13"/>
    <p:sldId id="1835" r:id="rId14"/>
    <p:sldId id="1808" r:id="rId15"/>
    <p:sldId id="1893" r:id="rId16"/>
    <p:sldId id="1859" r:id="rId17"/>
    <p:sldId id="1857" r:id="rId18"/>
    <p:sldId id="1863" r:id="rId19"/>
    <p:sldId id="1884" r:id="rId20"/>
    <p:sldId id="1928" r:id="rId21"/>
    <p:sldId id="1812" r:id="rId22"/>
    <p:sldId id="1818" r:id="rId23"/>
    <p:sldId id="1827" r:id="rId24"/>
    <p:sldId id="1815" r:id="rId25"/>
    <p:sldId id="1816" r:id="rId26"/>
    <p:sldId id="1817" r:id="rId27"/>
    <p:sldId id="1782" r:id="rId28"/>
    <p:sldId id="1819" r:id="rId29"/>
    <p:sldId id="1836" r:id="rId30"/>
    <p:sldId id="1837" r:id="rId31"/>
    <p:sldId id="1838" r:id="rId32"/>
    <p:sldId id="1850" r:id="rId33"/>
    <p:sldId id="1839" r:id="rId34"/>
    <p:sldId id="1853" r:id="rId35"/>
    <p:sldId id="1713" r:id="rId36"/>
  </p:sldIdLst>
  <p:sldSz cx="9144000" cy="6858000" type="screen4x3"/>
  <p:notesSz cx="10234295" cy="7103745"/>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59"/>
        <p:guide pos="28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37"/>
        <p:guide pos="321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endParaRPr lang="zh-CN" altLang="en-US" noProof="0" dirty="0"/>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fld>
            <a:r>
              <a:rPr lang="en-US" altLang="zh-CN"/>
              <a:t>/44</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endParaRPr lang="zh-CN" altLang="zh-CN" strike="noStrike" noProof="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endParaRPr lang="zh-CN" altLang="zh-CN" strike="noStrike"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endParaRPr lang="en-US" altLang="zh-CN" dirty="0"/>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endParaRPr lang="en-US" altLang="zh-CN"/>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6.emf"/><Relationship Id="rId1"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2.vml"/><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3.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4.vml"/><Relationship Id="rId3" Type="http://schemas.openxmlformats.org/officeDocument/2006/relationships/slideLayout" Target="../slideLayouts/slideLayout1.xml"/><Relationship Id="rId2" Type="http://schemas.openxmlformats.org/officeDocument/2006/relationships/image" Target="../media/image20.emf"/><Relationship Id="rId1"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5.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vmlDrawing" Target="../drawings/vmlDrawing16.v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emf"/><Relationship Id="rId3" Type="http://schemas.openxmlformats.org/officeDocument/2006/relationships/oleObject" Target="../embeddings/oleObject17.bin"/><Relationship Id="rId2" Type="http://schemas.openxmlformats.org/officeDocument/2006/relationships/image" Target="../media/image25.e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4.xml"/><Relationship Id="rId1" Type="http://schemas.openxmlformats.org/officeDocument/2006/relationships/image" Target="../media/image30.GI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17.vml"/><Relationship Id="rId3" Type="http://schemas.openxmlformats.org/officeDocument/2006/relationships/slideLayout" Target="../slideLayouts/slideLayout1.xml"/><Relationship Id="rId2" Type="http://schemas.openxmlformats.org/officeDocument/2006/relationships/image" Target="../media/image32.emf"/><Relationship Id="rId1" Type="http://schemas.openxmlformats.org/officeDocument/2006/relationships/oleObject" Target="../embeddings/oleObject18.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19.bin"/><Relationship Id="rId1"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endParaRPr lang="zh-CN" altLang="en-US" sz="2000" dirty="0">
              <a:solidFill>
                <a:srgbClr val="000000"/>
              </a:solidFill>
              <a:latin typeface="+mj-ea"/>
              <a:ea typeface="+mj-ea"/>
            </a:endParaRP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endParaRPr lang="zh-CN" altLang="en-US" sz="40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endParaRPr lang="zh-CN" altLang="en-US"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导师：赵杰</a:t>
            </a:r>
            <a:endParaRPr lang="zh-CN" altLang="en-US" sz="2800" b="1" dirty="0">
              <a:solidFill>
                <a:srgbClr val="000000"/>
              </a:solidFill>
              <a:latin typeface="+mj-ea"/>
              <a:ea typeface="+mj-ea"/>
            </a:endParaRP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7439" name="" r:id="rId1" imgW="4989830" imgH="4244340" progId="Visio.Drawing.11">
                  <p:embed/>
                </p:oleObj>
              </mc:Choice>
              <mc:Fallback>
                <p:oleObj name="" r:id="rId1" imgW="4989830" imgH="4244340" progId="Visio.Drawing.11">
                  <p:embed/>
                  <p:pic>
                    <p:nvPicPr>
                      <p:cNvPr id="0" name="图片 3075" descr="image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3"/>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228" name="" r:id="rId1" imgW="14178280" imgH="5643880" progId="Visio.Drawing.15">
                  <p:embed/>
                </p:oleObj>
              </mc:Choice>
              <mc:Fallback>
                <p:oleObj name="" r:id="rId1" imgW="14178280" imgH="5643880" progId="Visio.Drawing.15">
                  <p:embed/>
                  <p:pic>
                    <p:nvPicPr>
                      <p:cNvPr id="0" name="图片 2048"/>
                      <p:cNvPicPr/>
                      <p:nvPr/>
                    </p:nvPicPr>
                    <p:blipFill>
                      <a:blip r:embed="rId2"/>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252" name="" r:id="rId1" imgW="11395710" imgH="5781675" progId="Visio.Drawing.15">
                  <p:embed/>
                </p:oleObj>
              </mc:Choice>
              <mc:Fallback>
                <p:oleObj name="" r:id="rId1" imgW="11395710" imgH="5781675" progId="Visio.Drawing.15">
                  <p:embed/>
                  <p:pic>
                    <p:nvPicPr>
                      <p:cNvPr id="0" name="图片 2048"/>
                      <p:cNvPicPr/>
                      <p:nvPr/>
                    </p:nvPicPr>
                    <p:blipFill>
                      <a:blip r:embed="rId2"/>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23528" y="1139508"/>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77787" y="1624171"/>
          <a:ext cx="8988425" cy="5341620"/>
        </p:xfrm>
        <a:graphic>
          <a:graphicData uri="http://schemas.openxmlformats.org/presentationml/2006/ole">
            <mc:AlternateContent xmlns:mc="http://schemas.openxmlformats.org/markup-compatibility/2006">
              <mc:Choice xmlns:v="urn:schemas-microsoft-com:vml" Requires="v">
                <p:oleObj spid="_x0000_s6277" name="" r:id="rId1" imgW="7610475" imgH="4523105" progId="Visio.Drawing.15">
                  <p:embed/>
                </p:oleObj>
              </mc:Choice>
              <mc:Fallback>
                <p:oleObj name="" r:id="rId1" imgW="7610475" imgH="4523105" progId="Visio.Drawing.15">
                  <p:embed/>
                  <p:pic>
                    <p:nvPicPr>
                      <p:cNvPr id="0" name="图片 2048"/>
                      <p:cNvPicPr/>
                      <p:nvPr/>
                    </p:nvPicPr>
                    <p:blipFill>
                      <a:blip r:embed="rId2"/>
                      <a:stretch>
                        <a:fillRect/>
                      </a:stretch>
                    </p:blipFill>
                    <p:spPr>
                      <a:xfrm>
                        <a:off x="77787" y="1624171"/>
                        <a:ext cx="8988425" cy="5341620"/>
                      </a:xfrm>
                      <a:prstGeom prst="rect">
                        <a:avLst/>
                      </a:prstGeom>
                    </p:spPr>
                  </p:pic>
                </p:oleObj>
              </mc:Fallback>
            </mc:AlternateContent>
          </a:graphicData>
        </a:graphic>
      </p:graphicFrame>
      <p:sp>
        <p:nvSpPr>
          <p:cNvPr id="8" name="文本框 7"/>
          <p:cNvSpPr txBox="1"/>
          <p:nvPr/>
        </p:nvSpPr>
        <p:spPr>
          <a:xfrm>
            <a:off x="323215" y="6489700"/>
            <a:ext cx="5323205" cy="368300"/>
          </a:xfrm>
          <a:prstGeom prst="rect">
            <a:avLst/>
          </a:prstGeom>
          <a:noFill/>
        </p:spPr>
        <p:txBody>
          <a:bodyPr wrap="square" rtlCol="0">
            <a:spAutoFit/>
          </a:bodyPr>
          <a:lstStyle/>
          <a:p>
            <a:r>
              <a:rPr lang="da-DK" altLang="zh-CN" sz="1800" dirty="0">
                <a:solidFill>
                  <a:srgbClr val="231F20"/>
                </a:solidFill>
                <a:effectLst/>
                <a:latin typeface="+mj-ea"/>
                <a:ea typeface="+mj-ea"/>
              </a:rPr>
              <a:t>(</a:t>
            </a:r>
            <a:r>
              <a:rPr lang="da-DK" altLang="zh-CN" sz="1800" dirty="0">
                <a:solidFill>
                  <a:srgbClr val="2E3092"/>
                </a:solidFill>
                <a:effectLst/>
                <a:latin typeface="+mj-ea"/>
                <a:ea typeface="+mj-ea"/>
              </a:rPr>
              <a:t>Daley 2016</a:t>
            </a:r>
            <a:r>
              <a:rPr lang="da-DK" altLang="zh-CN" sz="1800" dirty="0">
                <a:solidFill>
                  <a:srgbClr val="231F20"/>
                </a:solidFill>
                <a:effectLst/>
                <a:latin typeface="+mj-ea"/>
                <a:ea typeface="+mj-ea"/>
              </a:rPr>
              <a:t>; </a:t>
            </a:r>
            <a:r>
              <a:rPr lang="da-DK" altLang="zh-CN" sz="1800" dirty="0">
                <a:solidFill>
                  <a:srgbClr val="2E3092"/>
                </a:solidFill>
                <a:effectLst/>
                <a:latin typeface="+mj-ea"/>
                <a:ea typeface="+mj-ea"/>
              </a:rPr>
              <a:t>Duperret et al. 2016</a:t>
            </a:r>
            <a:r>
              <a:rPr lang="da-DK" altLang="zh-CN" sz="1800" dirty="0">
                <a:solidFill>
                  <a:srgbClr val="231F20"/>
                </a:solidFill>
                <a:effectLst/>
                <a:latin typeface="+mj-ea"/>
                <a:ea typeface="+mj-ea"/>
              </a:rPr>
              <a:t>).</a:t>
            </a:r>
            <a:endParaRPr lang="zh-CN" altLang="en-US" dirty="0">
              <a:latin typeface="+mj-ea"/>
              <a:ea typeface="+mj-ea"/>
            </a:endParaRPr>
          </a:p>
        </p:txBody>
      </p:sp>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75466"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：为什么鸵鸟能够高速奔跑</a:t>
            </a:r>
            <a:r>
              <a:rPr lang="en-US" altLang="zh-CN" sz="2400" dirty="0">
                <a:solidFill>
                  <a:srgbClr val="000000"/>
                </a:solidFill>
                <a:latin typeface="+mj-ea"/>
                <a:ea typeface="+mj-ea"/>
              </a:rPr>
              <a:t>?/</a:t>
            </a:r>
            <a:r>
              <a:rPr lang="zh-CN" altLang="en-US" sz="2400" dirty="0">
                <a:solidFill>
                  <a:srgbClr val="000000"/>
                </a:solidFill>
                <a:latin typeface="+mj-ea"/>
                <a:ea typeface="+mj-ea"/>
              </a:rPr>
              <a:t>怎样像鸵鸟一样高速机动</a:t>
            </a:r>
            <a:r>
              <a:rPr lang="en-US" altLang="zh-CN" sz="2400" dirty="0">
                <a:solidFill>
                  <a:srgbClr val="000000"/>
                </a:solidFill>
                <a:latin typeface="+mj-ea"/>
                <a:ea typeface="+mj-ea"/>
              </a:rPr>
              <a:t>?</a:t>
            </a:r>
            <a:endParaRPr lang="en-US" altLang="zh-CN" sz="2400" dirty="0">
              <a:solidFill>
                <a:srgbClr val="000000"/>
              </a:solidFill>
              <a:latin typeface="+mj-ea"/>
              <a:ea typeface="+mj-ea"/>
            </a:endParaRPr>
          </a:p>
        </p:txBody>
      </p:sp>
      <p:sp>
        <p:nvSpPr>
          <p:cNvPr id="3" name="文本框 2"/>
          <p:cNvSpPr txBox="1"/>
          <p:nvPr/>
        </p:nvSpPr>
        <p:spPr>
          <a:xfrm>
            <a:off x="735330" y="1929130"/>
            <a:ext cx="7845425" cy="4399915"/>
          </a:xfrm>
          <a:prstGeom prst="rect">
            <a:avLst/>
          </a:prstGeom>
          <a:noFill/>
        </p:spPr>
        <p:txBody>
          <a:bodyPr wrap="square" rtlCol="0">
            <a:spAutoFit/>
          </a:bodyPr>
          <a:lstStyle/>
          <a:p>
            <a:r>
              <a:rPr lang="zh-CN" altLang="en-US" sz="2000" dirty="0">
                <a:solidFill>
                  <a:srgbClr val="FF0000"/>
                </a:solidFill>
                <a:latin typeface="+mj-ea"/>
                <a:ea typeface="+mj-ea"/>
                <a:sym typeface="+mn-ea"/>
              </a:rPr>
              <a:t>问题表述</a:t>
            </a:r>
            <a:r>
              <a:rPr lang="en-US" altLang="zh-CN" sz="2000" dirty="0">
                <a:solidFill>
                  <a:srgbClr val="FF0000"/>
                </a:solidFill>
                <a:latin typeface="+mj-ea"/>
                <a:ea typeface="+mj-ea"/>
                <a:sym typeface="+mn-ea"/>
              </a:rPr>
              <a:t>:</a:t>
            </a:r>
            <a:endParaRPr lang="en-US" altLang="zh-CN" sz="2000" dirty="0">
              <a:solidFill>
                <a:srgbClr val="FF0000"/>
              </a:solidFill>
              <a:latin typeface="+mj-ea"/>
              <a:ea typeface="+mj-ea"/>
              <a:sym typeface="+mn-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zh-CN" altLang="en-US" sz="2000" dirty="0">
                <a:solidFill>
                  <a:srgbClr val="FF0000"/>
                </a:solidFill>
                <a:latin typeface="+mj-ea"/>
                <a:ea typeface="+mj-ea"/>
              </a:rPr>
              <a:t>基本观测</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对于鸵鸟双足运动的基本观测包括：</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(1)</a:t>
            </a:r>
            <a:r>
              <a:rPr lang="zh-CN" altLang="en-US" sz="2000" dirty="0">
                <a:solidFill>
                  <a:srgbClr val="000000"/>
                </a:solidFill>
                <a:latin typeface="+mj-ea"/>
                <a:ea typeface="+mj-ea"/>
              </a:rPr>
              <a:t>动能和重力势能随着相位波动变化</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(2)</a:t>
            </a:r>
            <a:r>
              <a:rPr lang="zh-CN" altLang="en-US" sz="2000" dirty="0">
                <a:solidFill>
                  <a:srgbClr val="000000"/>
                </a:solidFill>
                <a:latin typeface="+mj-ea"/>
                <a:ea typeface="+mj-ea"/>
              </a:rPr>
              <a:t>一些简化模型（</a:t>
            </a:r>
            <a:r>
              <a:rPr lang="en-US" altLang="zh-CN" sz="2000" dirty="0">
                <a:solidFill>
                  <a:srgbClr val="000000"/>
                </a:solidFill>
                <a:latin typeface="+mj-ea"/>
                <a:ea typeface="+mj-ea"/>
              </a:rPr>
              <a:t>SLIP</a:t>
            </a:r>
            <a:r>
              <a:rPr lang="zh-CN" altLang="en-US" sz="2000" dirty="0">
                <a:solidFill>
                  <a:srgbClr val="000000"/>
                </a:solidFill>
                <a:latin typeface="+mj-ea"/>
                <a:ea typeface="+mj-ea"/>
              </a:rPr>
              <a:t>）能够描述鸵鸟的运动数据；</a:t>
            </a:r>
            <a:endParaRPr lang="zh-CN" altLang="en-US"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(3)</a:t>
            </a:r>
            <a:r>
              <a:rPr lang="zh-CN" altLang="en-US" sz="2000" dirty="0">
                <a:solidFill>
                  <a:srgbClr val="000000"/>
                </a:solidFill>
                <a:latin typeface="+mj-ea"/>
                <a:ea typeface="+mj-ea"/>
              </a:rPr>
              <a:t>腿部刚度与鸵鸟运动速度有关。</a:t>
            </a:r>
            <a:endParaRPr lang="zh-CN" altLang="en-US" sz="2000" dirty="0">
              <a:solidFill>
                <a:srgbClr val="000000"/>
              </a:solidFill>
              <a:latin typeface="+mj-ea"/>
              <a:ea typeface="+mj-ea"/>
            </a:endParaRPr>
          </a:p>
        </p:txBody>
      </p:sp>
      <p:sp>
        <p:nvSpPr>
          <p:cNvPr id="5" name="文本框 4"/>
          <p:cNvSpPr txBox="1"/>
          <p:nvPr/>
        </p:nvSpPr>
        <p:spPr>
          <a:xfrm>
            <a:off x="127139" y="6490007"/>
            <a:ext cx="8854936" cy="337185"/>
          </a:xfrm>
          <a:prstGeom prst="rect">
            <a:avLst/>
          </a:prstGeom>
          <a:noFill/>
        </p:spPr>
        <p:txBody>
          <a:bodyPr wrap="square" rtlCol="0">
            <a:spAutoFit/>
          </a:bodyPr>
          <a:lstStyle/>
          <a:p>
            <a:r>
              <a:rPr lang="en-US" altLang="zh-CN" sz="1400" i="1" dirty="0" err="1">
                <a:solidFill>
                  <a:srgbClr val="000000"/>
                </a:solidFill>
                <a:effectLst/>
                <a:latin typeface="+mj-ea"/>
                <a:ea typeface="+mj-ea"/>
              </a:rPr>
              <a:t>FastRunner</a:t>
            </a:r>
            <a:r>
              <a:rPr lang="en-US" altLang="zh-CN" sz="1400" i="1" dirty="0">
                <a:solidFill>
                  <a:srgbClr val="000000"/>
                </a:solidFill>
                <a:effectLst/>
                <a:latin typeface="+mj-ea"/>
                <a:ea typeface="+mj-ea"/>
              </a:rPr>
              <a:t>: A Fast, Efficient and Robust Bipedal </a:t>
            </a:r>
            <a:r>
              <a:rPr lang="en-US" altLang="zh-CN" sz="1400" i="1" dirty="0" err="1">
                <a:solidFill>
                  <a:srgbClr val="000000"/>
                </a:solidFill>
                <a:effectLst/>
                <a:latin typeface="+mj-ea"/>
                <a:ea typeface="+mj-ea"/>
              </a:rPr>
              <a:t>Robot.Concept</a:t>
            </a:r>
            <a:r>
              <a:rPr lang="en-US" altLang="zh-CN" sz="1400" i="1" dirty="0">
                <a:solidFill>
                  <a:srgbClr val="000000"/>
                </a:solidFill>
                <a:effectLst/>
                <a:latin typeface="+mj-ea"/>
                <a:ea typeface="+mj-ea"/>
              </a:rPr>
              <a:t> and Planar Simulation.</a:t>
            </a:r>
            <a:r>
              <a:rPr lang="en-US" altLang="zh-CN" sz="1600" dirty="0">
                <a:solidFill>
                  <a:srgbClr val="000000"/>
                </a:solidFill>
                <a:effectLst/>
                <a:latin typeface="+mj-ea"/>
                <a:ea typeface="+mj-ea"/>
              </a:rPr>
              <a:t> </a:t>
            </a:r>
            <a:endParaRPr lang="en-US" altLang="zh-CN"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544513" y="2174875"/>
          <a:ext cx="8324215" cy="2129155"/>
        </p:xfrm>
        <a:graphic>
          <a:graphicData uri="http://schemas.openxmlformats.org/presentationml/2006/ole">
            <mc:AlternateContent xmlns:mc="http://schemas.openxmlformats.org/markup-compatibility/2006">
              <mc:Choice xmlns:v="urn:schemas-microsoft-com:vml" Requires="v">
                <p:oleObj spid="_x0000_s2049" name="" r:id="rId1" imgW="7089140" imgH="1563370" progId="Visio.Drawing.15">
                  <p:embed/>
                </p:oleObj>
              </mc:Choice>
              <mc:Fallback>
                <p:oleObj name="" r:id="rId1" imgW="7089140" imgH="1563370" progId="Visio.Drawing.15">
                  <p:embed/>
                  <p:pic>
                    <p:nvPicPr>
                      <p:cNvPr id="0" name="图片 2048"/>
                      <p:cNvPicPr/>
                      <p:nvPr/>
                    </p:nvPicPr>
                    <p:blipFill>
                      <a:blip r:embed="rId2"/>
                      <a:stretch>
                        <a:fillRect/>
                      </a:stretch>
                    </p:blipFill>
                    <p:spPr>
                      <a:xfrm>
                        <a:off x="544513" y="2174875"/>
                        <a:ext cx="8324215" cy="2129155"/>
                      </a:xfrm>
                      <a:prstGeom prst="rect">
                        <a:avLst/>
                      </a:prstGeom>
                    </p:spPr>
                  </p:pic>
                </p:oleObj>
              </mc:Fallback>
            </mc:AlternateContent>
          </a:graphicData>
        </a:graphic>
      </p:graphicFrame>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sym typeface="+mn-ea"/>
              </a:rPr>
              <a:t>Q1</a:t>
            </a:r>
            <a:r>
              <a:rPr lang="zh-CN" altLang="en-US" sz="2400" dirty="0">
                <a:solidFill>
                  <a:srgbClr val="000000"/>
                </a:solidFill>
                <a:latin typeface="+mj-ea"/>
                <a:ea typeface="+mj-ea"/>
                <a:sym typeface="+mn-ea"/>
              </a:rPr>
              <a:t>：为什么鸵鸟能够高速奔跑</a:t>
            </a:r>
            <a:r>
              <a:rPr lang="en-US" altLang="zh-CN" sz="2400" dirty="0">
                <a:solidFill>
                  <a:srgbClr val="000000"/>
                </a:solidFill>
                <a:latin typeface="+mj-ea"/>
                <a:ea typeface="+mj-ea"/>
                <a:sym typeface="+mn-ea"/>
              </a:rPr>
              <a:t>?/</a:t>
            </a:r>
            <a:r>
              <a:rPr lang="zh-CN" altLang="en-US" sz="2400" dirty="0">
                <a:solidFill>
                  <a:srgbClr val="000000"/>
                </a:solidFill>
                <a:latin typeface="+mj-ea"/>
                <a:ea typeface="+mj-ea"/>
                <a:sym typeface="+mn-ea"/>
              </a:rPr>
              <a:t>怎样像鸵鸟一样高速机动</a:t>
            </a:r>
            <a:r>
              <a:rPr lang="en-US" altLang="zh-CN" sz="2400" dirty="0">
                <a:solidFill>
                  <a:srgbClr val="000000"/>
                </a:solidFill>
                <a:latin typeface="+mj-ea"/>
                <a:ea typeface="+mj-ea"/>
                <a:sym typeface="+mn-ea"/>
              </a:rPr>
              <a:t>?</a:t>
            </a:r>
            <a:endParaRPr lang="en-US" altLang="zh-CN" sz="2400" dirty="0">
              <a:solidFill>
                <a:srgbClr val="000000"/>
              </a:solidFill>
              <a:latin typeface="+mj-ea"/>
              <a:ea typeface="+mj-ea"/>
            </a:endParaRPr>
          </a:p>
        </p:txBody>
      </p:sp>
      <p:sp>
        <p:nvSpPr>
          <p:cNvPr id="3" name="文本框 2"/>
          <p:cNvSpPr txBox="1"/>
          <p:nvPr/>
        </p:nvSpPr>
        <p:spPr>
          <a:xfrm>
            <a:off x="448310" y="1866265"/>
            <a:ext cx="8444230" cy="378460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基本观测的分析结果</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en-US" altLang="zh-CN" sz="2000" dirty="0">
                <a:solidFill>
                  <a:srgbClr val="FF0000"/>
                </a:solidFill>
                <a:latin typeface="+mj-ea"/>
                <a:ea typeface="+mj-ea"/>
              </a:rPr>
              <a:t>Insight1</a:t>
            </a:r>
            <a:r>
              <a:rPr lang="zh-CN" altLang="en-US" sz="2000" dirty="0">
                <a:solidFill>
                  <a:srgbClr val="FF0000"/>
                </a:solidFill>
                <a:latin typeface="+mj-ea"/>
                <a:ea typeface="+mj-ea"/>
              </a:rPr>
              <a:t>：</a:t>
            </a:r>
            <a:r>
              <a:rPr lang="zh-CN" altLang="en-US" sz="2000" dirty="0">
                <a:solidFill>
                  <a:srgbClr val="000000"/>
                </a:solidFill>
                <a:latin typeface="+mj-ea"/>
                <a:ea typeface="+mj-ea"/>
              </a:rPr>
              <a:t>由于多种约束（驱动，地形肌肉等）的存在，鸵鸟的双足       </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是一种具有多种模式的</a:t>
            </a:r>
            <a:r>
              <a:rPr lang="zh-CN" altLang="en-US" sz="2000" dirty="0">
                <a:solidFill>
                  <a:srgbClr val="0000FF"/>
                </a:solidFill>
                <a:latin typeface="+mj-ea"/>
                <a:ea typeface="+mj-ea"/>
              </a:rPr>
              <a:t>混合系统</a:t>
            </a:r>
            <a:r>
              <a:rPr lang="zh-CN" altLang="en-US" sz="2000" dirty="0">
                <a:solidFill>
                  <a:srgbClr val="0000FF"/>
                </a:solidFill>
                <a:latin typeface="+mj-ea"/>
                <a:ea typeface="+mj-ea"/>
                <a:sym typeface="+mn-ea"/>
              </a:rPr>
              <a:t>（</a:t>
            </a:r>
            <a:r>
              <a:rPr lang="en-US" altLang="zh-CN" sz="2000" dirty="0">
                <a:solidFill>
                  <a:srgbClr val="0000FF"/>
                </a:solidFill>
                <a:latin typeface="+mj-ea"/>
                <a:ea typeface="+mj-ea"/>
                <a:sym typeface="+mn-ea"/>
              </a:rPr>
              <a:t>Hybrid System</a:t>
            </a:r>
            <a:r>
              <a:rPr lang="zh-CN" altLang="en-US" sz="2000" dirty="0">
                <a:solidFill>
                  <a:srgbClr val="0000FF"/>
                </a:solidFill>
                <a:latin typeface="+mj-ea"/>
                <a:ea typeface="+mj-ea"/>
                <a:sym typeface="+mn-ea"/>
              </a:rPr>
              <a:t>）</a:t>
            </a:r>
            <a:r>
              <a:rPr lang="zh-CN" altLang="en-US" sz="2000" dirty="0">
                <a:solidFill>
                  <a:srgbClr val="000000"/>
                </a:solidFill>
                <a:latin typeface="+mj-ea"/>
                <a:ea typeface="+mj-ea"/>
              </a:rPr>
              <a:t>，并且对于</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各个模式的目标，都是</a:t>
            </a:r>
            <a:r>
              <a:rPr lang="zh-CN" altLang="en-US" sz="2000" dirty="0">
                <a:solidFill>
                  <a:srgbClr val="0000FF"/>
                </a:solidFill>
                <a:latin typeface="+mj-ea"/>
                <a:ea typeface="+mj-ea"/>
              </a:rPr>
              <a:t>最优的</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hangingPunct="1">
              <a:lnSpc>
                <a:spcPct val="150000"/>
              </a:lnSpc>
            </a:pPr>
            <a:r>
              <a:rPr lang="en-US" altLang="zh-CN" sz="2000" dirty="0">
                <a:solidFill>
                  <a:srgbClr val="FF0000"/>
                </a:solidFill>
                <a:latin typeface="+mj-ea"/>
                <a:ea typeface="+mj-ea"/>
                <a:sym typeface="+mn-ea"/>
              </a:rPr>
              <a:t>Insight2</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轻质腿和少于关节自由度的驱动导致</a:t>
            </a:r>
            <a:r>
              <a:rPr lang="zh-CN" altLang="en-US" sz="2000" dirty="0">
                <a:solidFill>
                  <a:srgbClr val="0000FF"/>
                </a:solidFill>
                <a:latin typeface="+mj-ea"/>
                <a:ea typeface="+mj-ea"/>
              </a:rPr>
              <a:t>欠驱动</a:t>
            </a:r>
            <a:r>
              <a:rPr lang="en-US" altLang="zh-CN" sz="2000" dirty="0">
                <a:solidFill>
                  <a:srgbClr val="0000FF"/>
                </a:solidFill>
                <a:latin typeface="+mj-ea"/>
                <a:ea typeface="+mj-ea"/>
              </a:rPr>
              <a:t>(underactuated)</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Insight3</a:t>
            </a:r>
            <a:r>
              <a:rPr lang="zh-CN" altLang="en-US" sz="2000" dirty="0">
                <a:solidFill>
                  <a:srgbClr val="FF0000"/>
                </a:solidFill>
                <a:latin typeface="+mj-ea"/>
                <a:ea typeface="+mj-ea"/>
                <a:sym typeface="+mn-ea"/>
              </a:rPr>
              <a:t>：</a:t>
            </a:r>
            <a:r>
              <a:rPr lang="zh-CN" altLang="en-US" sz="2000" dirty="0">
                <a:solidFill>
                  <a:srgbClr val="0000FF"/>
                </a:solidFill>
                <a:latin typeface="+mj-ea"/>
                <a:ea typeface="+mj-ea"/>
              </a:rPr>
              <a:t>被动</a:t>
            </a:r>
            <a:r>
              <a:rPr lang="zh-CN" altLang="en-US" sz="2000" dirty="0">
                <a:solidFill>
                  <a:srgbClr val="000000"/>
                </a:solidFill>
                <a:latin typeface="+mj-ea"/>
                <a:ea typeface="+mj-ea"/>
              </a:rPr>
              <a:t>动力学和</a:t>
            </a:r>
            <a:r>
              <a:rPr lang="zh-CN" altLang="en-US" sz="2000" dirty="0">
                <a:solidFill>
                  <a:srgbClr val="0000FF"/>
                </a:solidFill>
                <a:latin typeface="+mj-ea"/>
                <a:ea typeface="+mj-ea"/>
              </a:rPr>
              <a:t>被动</a:t>
            </a:r>
            <a:r>
              <a:rPr lang="zh-CN" altLang="en-US" sz="2000" dirty="0">
                <a:solidFill>
                  <a:srgbClr val="000000"/>
                </a:solidFill>
                <a:latin typeface="+mj-ea"/>
                <a:ea typeface="+mj-ea"/>
              </a:rPr>
              <a:t>互连</a:t>
            </a:r>
            <a:r>
              <a:rPr lang="zh-CN" altLang="en-US" sz="2000" dirty="0">
                <a:solidFill>
                  <a:srgbClr val="0000FF"/>
                </a:solidFill>
                <a:latin typeface="+mj-ea"/>
                <a:ea typeface="+mj-ea"/>
              </a:rPr>
              <a:t>（</a:t>
            </a:r>
            <a:r>
              <a:rPr lang="en-US" altLang="zh-CN" sz="2000" dirty="0">
                <a:solidFill>
                  <a:srgbClr val="0000FF"/>
                </a:solidFill>
                <a:latin typeface="+mj-ea"/>
                <a:ea typeface="+mj-ea"/>
                <a:sym typeface="+mn-ea"/>
              </a:rPr>
              <a:t>Passive dynamics and linkages</a:t>
            </a:r>
            <a:r>
              <a:rPr lang="zh-CN" altLang="en-US" sz="2000" dirty="0">
                <a:solidFill>
                  <a:srgbClr val="0000FF"/>
                </a:solidFill>
                <a:latin typeface="+mj-ea"/>
                <a:ea typeface="+mj-ea"/>
              </a:rPr>
              <a:t>）</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Insight4</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由</a:t>
            </a:r>
            <a:r>
              <a:rPr lang="zh-CN" altLang="en-US" sz="2000" dirty="0">
                <a:solidFill>
                  <a:srgbClr val="0000FF"/>
                </a:solidFill>
                <a:latin typeface="+mj-ea"/>
                <a:ea typeface="+mj-ea"/>
              </a:rPr>
              <a:t>结构特点而获取的自稳定</a:t>
            </a:r>
            <a:r>
              <a:rPr lang="zh-CN" altLang="en-US" sz="2000" dirty="0">
                <a:solidFill>
                  <a:srgbClr val="000000"/>
                </a:solidFill>
                <a:latin typeface="+mj-ea"/>
                <a:ea typeface="+mj-ea"/>
              </a:rPr>
              <a:t>能力，即对于扰动和扰动直接</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作用的系统稳定能力（</a:t>
            </a:r>
            <a:r>
              <a:rPr lang="en-US" altLang="zh-CN" sz="2000" dirty="0">
                <a:solidFill>
                  <a:srgbClr val="0000FF"/>
                </a:solidFill>
                <a:latin typeface="+mj-ea"/>
                <a:ea typeface="+mj-ea"/>
              </a:rPr>
              <a:t>self-stablizing by mechanics</a:t>
            </a:r>
            <a:r>
              <a:rPr lang="zh-CN" altLang="en-US" sz="2000" dirty="0">
                <a:solidFill>
                  <a:srgbClr val="000000"/>
                </a:solidFill>
                <a:latin typeface="+mj-ea"/>
                <a:ea typeface="+mj-ea"/>
              </a:rPr>
              <a:t>）。</a:t>
            </a:r>
            <a:endParaRPr lang="en-US" altLang="zh-CN" sz="2000" dirty="0">
              <a:solidFill>
                <a:srgbClr val="FF0000"/>
              </a:solidFill>
              <a:latin typeface="+mj-ea"/>
              <a:ea typeface="+mj-ea"/>
            </a:endParaRPr>
          </a:p>
        </p:txBody>
      </p:sp>
      <p:sp>
        <p:nvSpPr>
          <p:cNvPr id="5" name="文本框 4"/>
          <p:cNvSpPr txBox="1"/>
          <p:nvPr/>
        </p:nvSpPr>
        <p:spPr>
          <a:xfrm>
            <a:off x="694690" y="5650865"/>
            <a:ext cx="7753985" cy="645160"/>
          </a:xfrm>
          <a:prstGeom prst="rect">
            <a:avLst/>
          </a:prstGeom>
          <a:noFill/>
        </p:spPr>
        <p:txBody>
          <a:bodyPr wrap="square" rtlCol="0" anchor="t">
            <a:spAutoFit/>
          </a:bodyPr>
          <a:p>
            <a:pPr latinLnBrk="0" hangingPunct="1"/>
            <a:r>
              <a:rPr lang="zh-CN" altLang="en-US" dirty="0">
                <a:solidFill>
                  <a:srgbClr val="000000"/>
                </a:solidFill>
                <a:latin typeface="+mj-ea"/>
                <a:ea typeface="+mj-ea"/>
                <a:cs typeface="+mn-lt"/>
                <a:sym typeface="+mn-ea"/>
              </a:rPr>
              <a:t>其中</a:t>
            </a:r>
            <a:r>
              <a:rPr lang="en-US" altLang="zh-CN" dirty="0">
                <a:solidFill>
                  <a:srgbClr val="000000"/>
                </a:solidFill>
                <a:latin typeface="+mj-ea"/>
                <a:ea typeface="+mj-ea"/>
                <a:cs typeface="+mn-lt"/>
                <a:sym typeface="+mn-ea"/>
              </a:rPr>
              <a:t>1</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2</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4</a:t>
            </a:r>
            <a:r>
              <a:rPr lang="zh-CN" altLang="en-US" dirty="0">
                <a:solidFill>
                  <a:srgbClr val="000000"/>
                </a:solidFill>
                <a:latin typeface="+mj-ea"/>
                <a:ea typeface="+mj-ea"/>
                <a:cs typeface="+mn-lt"/>
                <a:sym typeface="+mn-ea"/>
              </a:rPr>
              <a:t>均与控制相关，即混合系统的最优化控制，欠驱动机器人控制，误差累计的控制决策。</a:t>
            </a:r>
            <a:r>
              <a:rPr lang="en-US" altLang="zh-CN" dirty="0">
                <a:solidFill>
                  <a:srgbClr val="000000"/>
                </a:solidFill>
                <a:latin typeface="+mj-ea"/>
                <a:ea typeface="+mj-ea"/>
                <a:cs typeface="+mn-lt"/>
                <a:sym typeface="+mn-ea"/>
              </a:rPr>
              <a:t> </a:t>
            </a:r>
            <a:endParaRPr lang="zh-CN" altLang="en-US"/>
          </a:p>
        </p:txBody>
      </p:sp>
      <p:sp>
        <p:nvSpPr>
          <p:cNvPr id="6" name="文本框 5"/>
          <p:cNvSpPr txBox="1"/>
          <p:nvPr/>
        </p:nvSpPr>
        <p:spPr>
          <a:xfrm>
            <a:off x="127139" y="6229022"/>
            <a:ext cx="8854936" cy="737235"/>
          </a:xfrm>
          <a:prstGeom prst="rect">
            <a:avLst/>
          </a:prstGeom>
          <a:noFill/>
        </p:spPr>
        <p:txBody>
          <a:bodyPr wrap="square" rtlCol="0">
            <a:spAutoFit/>
          </a:bodyPr>
          <a:p>
            <a:r>
              <a:rPr lang="en-US" altLang="zh-CN" sz="1400" i="1" dirty="0">
                <a:solidFill>
                  <a:srgbClr val="000000"/>
                </a:solidFill>
                <a:latin typeface="+mj-ea"/>
                <a:ea typeface="+mj-ea"/>
              </a:rPr>
              <a:t>Muscle force-length dynamics during level versus incline locomotion: a comparison of in vivo performance of two guinea fowl ankle extensors./ The role of intrinsic muscle mechanics in the neuromuscular control of stable running in the guinea fowl</a:t>
            </a:r>
            <a:endParaRPr lang="en-US" altLang="zh-CN" sz="1400" i="1" dirty="0">
              <a:solidFill>
                <a:srgbClr val="000000"/>
              </a:solidFill>
              <a:latin typeface="+mj-ea"/>
              <a:ea typeface="+mj-ea"/>
            </a:endParaRPr>
          </a:p>
        </p:txBody>
      </p:sp>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8517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3" name="文本框 2"/>
          <p:cNvSpPr txBox="1"/>
          <p:nvPr/>
        </p:nvSpPr>
        <p:spPr>
          <a:xfrm>
            <a:off x="600710" y="2400935"/>
            <a:ext cx="8085455" cy="286131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鸵鸟</a:t>
            </a:r>
            <a:r>
              <a:rPr lang="en-US" altLang="zh-CN" sz="2000" dirty="0">
                <a:solidFill>
                  <a:srgbClr val="FF0000"/>
                </a:solidFill>
                <a:latin typeface="+mj-ea"/>
                <a:ea typeface="+mj-ea"/>
              </a:rPr>
              <a:t>-</a:t>
            </a:r>
            <a:r>
              <a:rPr lang="zh-CN" altLang="en-US" sz="2000" dirty="0">
                <a:solidFill>
                  <a:srgbClr val="FF0000"/>
                </a:solidFill>
                <a:latin typeface="+mj-ea"/>
                <a:ea typeface="+mj-ea"/>
                <a:sym typeface="+mn-ea"/>
              </a:rPr>
              <a:t>脊椎生物</a:t>
            </a:r>
            <a:r>
              <a:rPr lang="zh-CN" altLang="en-US" sz="2000" dirty="0">
                <a:solidFill>
                  <a:srgbClr val="FF0000"/>
                </a:solidFill>
                <a:latin typeface="+mj-ea"/>
                <a:ea typeface="+mj-ea"/>
              </a:rPr>
              <a:t>神经机械控制策略（Neuromechanical control）</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一种由多种控制策略组成的多层次结构的控制方式，包括：</a:t>
            </a:r>
            <a:endParaRPr lang="en-US" altLang="zh-CN" sz="2000" dirty="0">
              <a:solidFill>
                <a:srgbClr val="00000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1</a:t>
            </a:r>
            <a:r>
              <a:rPr lang="zh-CN" altLang="en-US" sz="2000" dirty="0">
                <a:solidFill>
                  <a:srgbClr val="231F20"/>
                </a:solidFill>
                <a:latin typeface="+mj-ea"/>
                <a:ea typeface="+mj-ea"/>
              </a:rPr>
              <a:t>）</a:t>
            </a:r>
            <a:r>
              <a:rPr lang="zh-CN" altLang="en-US" sz="2000" dirty="0">
                <a:solidFill>
                  <a:srgbClr val="231F20"/>
                </a:solidFill>
                <a:latin typeface="+mj-ea"/>
                <a:ea typeface="+mj-ea"/>
                <a:sym typeface="+mn-ea"/>
              </a:rPr>
              <a:t>相互独立的</a:t>
            </a:r>
            <a:r>
              <a:rPr lang="zh-CN" altLang="en-US" sz="2000" dirty="0">
                <a:solidFill>
                  <a:srgbClr val="231F20"/>
                </a:solidFill>
                <a:latin typeface="+mj-ea"/>
                <a:ea typeface="+mj-ea"/>
              </a:rPr>
              <a:t>腿部关节角控制与腿长驱动控制；</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2</a:t>
            </a:r>
            <a:r>
              <a:rPr lang="zh-CN" altLang="en-US" sz="2000" dirty="0">
                <a:solidFill>
                  <a:srgbClr val="231F20"/>
                </a:solidFill>
                <a:latin typeface="+mj-ea"/>
                <a:ea typeface="+mj-ea"/>
              </a:rPr>
              <a:t>）</a:t>
            </a:r>
            <a:r>
              <a:rPr lang="zh-CN" altLang="en-US" sz="2000" dirty="0">
                <a:solidFill>
                  <a:srgbClr val="00B050"/>
                </a:solidFill>
                <a:latin typeface="+mj-ea"/>
                <a:ea typeface="+mj-ea"/>
              </a:rPr>
              <a:t>腿循环率的前馈规划，</a:t>
            </a:r>
            <a:r>
              <a:rPr lang="zh-CN" altLang="en-US" sz="2000" dirty="0">
                <a:solidFill>
                  <a:srgbClr val="231F20"/>
                </a:solidFill>
                <a:latin typeface="+mj-ea"/>
                <a:ea typeface="+mj-ea"/>
              </a:rPr>
              <a:t>用以调节足</a:t>
            </a:r>
            <a:r>
              <a:rPr lang="en-US" altLang="zh-CN" sz="2000" dirty="0">
                <a:solidFill>
                  <a:srgbClr val="231F20"/>
                </a:solidFill>
                <a:latin typeface="+mj-ea"/>
                <a:ea typeface="+mj-ea"/>
              </a:rPr>
              <a:t>-</a:t>
            </a:r>
            <a:r>
              <a:rPr lang="zh-CN" altLang="en-US" sz="2000" dirty="0">
                <a:solidFill>
                  <a:srgbClr val="231F20"/>
                </a:solidFill>
                <a:latin typeface="+mj-ea"/>
                <a:ea typeface="+mj-ea"/>
              </a:rPr>
              <a:t>地接触时序和维持腿部载荷；</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3</a:t>
            </a:r>
            <a:r>
              <a:rPr lang="zh-CN" altLang="en-US" sz="2000" dirty="0">
                <a:solidFill>
                  <a:srgbClr val="231F20"/>
                </a:solidFill>
                <a:latin typeface="+mj-ea"/>
                <a:ea typeface="+mj-ea"/>
              </a:rPr>
              <a:t>）依赖载荷的肌肉驱动控制，用以稳定机体能量；</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4</a:t>
            </a:r>
            <a:r>
              <a:rPr lang="zh-CN" altLang="en-US" sz="2000" dirty="0">
                <a:solidFill>
                  <a:srgbClr val="231F20"/>
                </a:solidFill>
                <a:latin typeface="+mj-ea"/>
                <a:ea typeface="+mj-ea"/>
              </a:rPr>
              <a:t>）不稳定动作时的多步恢复策略；</a:t>
            </a:r>
            <a:endParaRPr lang="zh-CN" altLang="en-US" sz="2000" dirty="0">
              <a:solidFill>
                <a:srgbClr val="231F20"/>
              </a:solidFill>
              <a:latin typeface="+mj-ea"/>
              <a:ea typeface="+mj-ea"/>
            </a:endParaRPr>
          </a:p>
        </p:txBody>
      </p:sp>
      <p:sp>
        <p:nvSpPr>
          <p:cNvPr id="5" name="文本框 4"/>
          <p:cNvSpPr txBox="1"/>
          <p:nvPr/>
        </p:nvSpPr>
        <p:spPr>
          <a:xfrm>
            <a:off x="127139" y="6253787"/>
            <a:ext cx="8854936" cy="521970"/>
          </a:xfrm>
          <a:prstGeom prst="rect">
            <a:avLst/>
          </a:prstGeom>
          <a:noFill/>
        </p:spPr>
        <p:txBody>
          <a:bodyPr wrap="square" rtlCol="0">
            <a:spAutoFit/>
          </a:bodyPr>
          <a:lstStyle/>
          <a:p>
            <a:r>
              <a:rPr lang="en-US" altLang="zh-CN" sz="1400" i="1" dirty="0">
                <a:solidFill>
                  <a:srgbClr val="231F20"/>
                </a:solidFill>
                <a:effectLst/>
                <a:latin typeface="+mj-ea"/>
                <a:ea typeface="+mj-ea"/>
              </a:rPr>
              <a:t>Understanding the Agility of Running Birds: Sensorimotor and </a:t>
            </a:r>
            <a:r>
              <a:rPr lang="en-US" altLang="zh-CN" sz="1400" i="1" dirty="0">
                <a:latin typeface="+mj-ea"/>
                <a:ea typeface="+mj-ea"/>
              </a:rPr>
              <a:t> </a:t>
            </a:r>
            <a:r>
              <a:rPr lang="en-US" altLang="zh-CN" sz="1400" i="1" dirty="0">
                <a:solidFill>
                  <a:srgbClr val="231F20"/>
                </a:solidFill>
                <a:effectLst/>
                <a:latin typeface="+mj-ea"/>
                <a:ea typeface="+mj-ea"/>
              </a:rPr>
              <a:t>Mechanical Factors in Avian Bipedal Locomotion</a:t>
            </a:r>
            <a:endParaRPr lang="en-US" altLang="zh-CN" sz="1400" i="1" dirty="0">
              <a:solidFill>
                <a:srgbClr val="000000"/>
              </a:solidFill>
              <a:latin typeface="+mj-ea"/>
              <a:ea typeface="+mj-ea"/>
            </a:endParaRPr>
          </a:p>
        </p:txBody>
      </p:sp>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55920" y="2131695"/>
            <a:ext cx="3302635" cy="4726305"/>
          </a:xfrm>
          <a:prstGeom prst="rect">
            <a:avLst/>
          </a:prstGeom>
        </p:spPr>
      </p:pic>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601345" y="2247265"/>
            <a:ext cx="4849495" cy="3969385"/>
          </a:xfrm>
          <a:prstGeom prst="rect">
            <a:avLst/>
          </a:prstGeom>
          <a:noFill/>
        </p:spPr>
        <p:txBody>
          <a:bodyPr wrap="square" rtlCol="0">
            <a:spAutoFit/>
          </a:bodyPr>
          <a:lstStyle/>
          <a:p>
            <a:pPr latinLnBrk="0">
              <a:lnSpc>
                <a:spcPct val="150000"/>
              </a:lnSpc>
            </a:pPr>
            <a:r>
              <a:rPr lang="zh-CN" altLang="en-US" sz="2400" dirty="0">
                <a:solidFill>
                  <a:srgbClr val="FF0000"/>
                </a:solidFill>
                <a:latin typeface="+mj-ea"/>
                <a:ea typeface="+mj-ea"/>
                <a:sym typeface="+mn-ea"/>
              </a:rPr>
              <a:t>Neuromechanical control</a:t>
            </a:r>
            <a:r>
              <a:rPr lang="en-US" altLang="zh-CN" sz="2800" dirty="0">
                <a:solidFill>
                  <a:srgbClr val="FF0000"/>
                </a:solidFill>
                <a:latin typeface="+mj-ea"/>
                <a:ea typeface="+mj-ea"/>
              </a:rPr>
              <a:t>:</a:t>
            </a:r>
            <a:endParaRPr lang="en-US" altLang="zh-CN" sz="2800" dirty="0">
              <a:solidFill>
                <a:srgbClr val="FF0000"/>
              </a:solidFill>
              <a:effectLst/>
              <a:latin typeface="+mj-ea"/>
              <a:ea typeface="+mj-ea"/>
            </a:endParaRPr>
          </a:p>
          <a:p>
            <a:pPr latinLnBrk="0">
              <a:lnSpc>
                <a:spcPct val="150000"/>
              </a:lnSpc>
            </a:pPr>
            <a:r>
              <a:rPr lang="zh-CN" altLang="en-US" sz="2000" dirty="0">
                <a:solidFill>
                  <a:srgbClr val="231F20"/>
                </a:solidFill>
                <a:effectLst/>
                <a:latin typeface="+mj-ea"/>
                <a:ea typeface="+mj-ea"/>
              </a:rPr>
              <a:t>多层次结构的控制方式必然导致了不同层次的不同时间尺度，对于鸵鸟来说，根据时间尺度从小到大分为</a:t>
            </a:r>
            <a:r>
              <a:rPr lang="en-US" altLang="zh-CN" sz="2000" dirty="0">
                <a:solidFill>
                  <a:srgbClr val="0000FF"/>
                </a:solidFill>
                <a:effectLst/>
                <a:latin typeface="+mj-ea"/>
                <a:ea typeface="+mj-ea"/>
                <a:sym typeface="+mn-ea"/>
              </a:rPr>
              <a:t>periphery nerves and mechanics</a:t>
            </a:r>
            <a:r>
              <a:rPr lang="zh-CN" altLang="en-US" sz="2000" dirty="0">
                <a:solidFill>
                  <a:srgbClr val="231F20"/>
                </a:solidFill>
                <a:effectLst/>
                <a:latin typeface="+mj-ea"/>
                <a:ea typeface="+mj-ea"/>
              </a:rPr>
              <a:t>（</a:t>
            </a:r>
            <a:r>
              <a:rPr lang="en-US" altLang="zh-CN" sz="2000" dirty="0">
                <a:solidFill>
                  <a:srgbClr val="0000FF"/>
                </a:solidFill>
                <a:effectLst/>
                <a:latin typeface="+mj-ea"/>
                <a:ea typeface="+mj-ea"/>
                <a:sym typeface="+mn-ea"/>
              </a:rPr>
              <a:t>fastest</a:t>
            </a:r>
            <a:r>
              <a:rPr lang="zh-CN" altLang="en-US" sz="2000" dirty="0">
                <a:solidFill>
                  <a:srgbClr val="0000FF"/>
                </a:solidFill>
                <a:effectLst/>
                <a:latin typeface="+mj-ea"/>
                <a:ea typeface="+mj-ea"/>
                <a:sym typeface="+mn-ea"/>
              </a:rPr>
              <a:t>）、</a:t>
            </a:r>
            <a:r>
              <a:rPr lang="en-US" altLang="zh-CN" sz="2000" dirty="0">
                <a:solidFill>
                  <a:srgbClr val="0000FF"/>
                </a:solidFill>
                <a:effectLst/>
                <a:latin typeface="+mj-ea"/>
                <a:ea typeface="+mj-ea"/>
                <a:sym typeface="+mn-ea"/>
              </a:rPr>
              <a:t>spinal </a:t>
            </a:r>
            <a:r>
              <a:rPr lang="en-US" altLang="zh-CN" sz="2000" dirty="0">
                <a:solidFill>
                  <a:srgbClr val="231F20"/>
                </a:solidFill>
                <a:effectLst/>
                <a:latin typeface="+mj-ea"/>
                <a:ea typeface="+mj-ea"/>
                <a:sym typeface="+mn-ea"/>
              </a:rPr>
              <a:t>reflexes</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intermediate</a:t>
            </a:r>
            <a:r>
              <a:rPr lang="zh-CN" altLang="en-US" sz="2000" dirty="0">
                <a:solidFill>
                  <a:srgbClr val="231F20"/>
                </a:solidFill>
                <a:effectLst/>
                <a:latin typeface="+mj-ea"/>
                <a:ea typeface="+mj-ea"/>
                <a:sym typeface="+mn-ea"/>
              </a:rPr>
              <a:t>）、</a:t>
            </a:r>
            <a:r>
              <a:rPr lang="en-US" altLang="zh-CN" sz="2000" dirty="0">
                <a:solidFill>
                  <a:srgbClr val="231F20"/>
                </a:solidFill>
                <a:effectLst/>
                <a:latin typeface="+mj-ea"/>
                <a:ea typeface="+mj-ea"/>
                <a:sym typeface="+mn-ea"/>
              </a:rPr>
              <a:t>brain central for processing and planning</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slower</a:t>
            </a:r>
            <a:r>
              <a:rPr lang="en-US" altLang="zh-CN" sz="2000" dirty="0">
                <a:solidFill>
                  <a:srgbClr val="231F20"/>
                </a:solidFill>
                <a:effectLst/>
                <a:latin typeface="+mj-ea"/>
                <a:ea typeface="+mj-ea"/>
                <a:sym typeface="+mn-ea"/>
              </a:rPr>
              <a:t> </a:t>
            </a:r>
            <a:r>
              <a:rPr lang="zh-CN" altLang="en-US" sz="2000" dirty="0">
                <a:solidFill>
                  <a:srgbClr val="231F20"/>
                </a:solidFill>
                <a:effectLst/>
                <a:latin typeface="+mj-ea"/>
                <a:ea typeface="+mj-ea"/>
                <a:sym typeface="+mn-ea"/>
              </a:rPr>
              <a:t>）</a:t>
            </a:r>
            <a:r>
              <a:rPr lang="en-US" altLang="zh-CN" sz="2000" dirty="0" err="1">
                <a:solidFill>
                  <a:srgbClr val="231F20"/>
                </a:solidFill>
                <a:effectLst/>
                <a:latin typeface="+mj-ea"/>
                <a:ea typeface="+mj-ea"/>
              </a:rPr>
              <a:t>.</a:t>
            </a:r>
            <a:endParaRPr lang="en-US" altLang="zh-CN" dirty="0"/>
          </a:p>
        </p:txBody>
      </p:sp>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7" name="文本框 6"/>
          <p:cNvSpPr txBox="1"/>
          <p:nvPr/>
        </p:nvSpPr>
        <p:spPr>
          <a:xfrm>
            <a:off x="127000" y="6336030"/>
            <a:ext cx="5899150"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5305" y="2131378"/>
          <a:ext cx="7906385" cy="4490720"/>
        </p:xfrm>
        <a:graphic>
          <a:graphicData uri="http://schemas.openxmlformats.org/presentationml/2006/ole">
            <mc:AlternateContent xmlns:mc="http://schemas.openxmlformats.org/markup-compatibility/2006">
              <mc:Choice xmlns:v="urn:schemas-microsoft-com:vml" Requires="v">
                <p:oleObj spid="_x0000_s2049" name="" r:id="rId1" imgW="7452995" imgH="3648075" progId="Visio.Drawing.15">
                  <p:embed/>
                </p:oleObj>
              </mc:Choice>
              <mc:Fallback>
                <p:oleObj name="" r:id="rId1" imgW="7452995" imgH="3648075" progId="Visio.Drawing.15">
                  <p:embed/>
                  <p:pic>
                    <p:nvPicPr>
                      <p:cNvPr id="0" name="图片 2048"/>
                      <p:cNvPicPr/>
                      <p:nvPr/>
                    </p:nvPicPr>
                    <p:blipFill>
                      <a:blip r:embed="rId2"/>
                      <a:stretch>
                        <a:fillRect/>
                      </a:stretch>
                    </p:blipFill>
                    <p:spPr>
                      <a:xfrm>
                        <a:off x="535305" y="2131378"/>
                        <a:ext cx="7906385" cy="4490720"/>
                      </a:xfrm>
                      <a:prstGeom prst="rect">
                        <a:avLst/>
                      </a:prstGeom>
                    </p:spPr>
                  </p:pic>
                </p:oleObj>
              </mc:Fallback>
            </mc:AlternateContent>
          </a:graphicData>
        </a:graphic>
      </p:graphicFrame>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975" y="1943100"/>
          <a:ext cx="8879205" cy="4645025"/>
        </p:xfrm>
        <a:graphic>
          <a:graphicData uri="http://schemas.openxmlformats.org/presentationml/2006/ole">
            <mc:AlternateContent xmlns:mc="http://schemas.openxmlformats.org/markup-compatibility/2006">
              <mc:Choice xmlns:v="urn:schemas-microsoft-com:vml" Requires="v">
                <p:oleObj spid="_x0000_s2049" name="" r:id="rId1" imgW="8091805" imgH="3648075" progId="Visio.Drawing.15">
                  <p:embed/>
                </p:oleObj>
              </mc:Choice>
              <mc:Fallback>
                <p:oleObj name="" r:id="rId1" imgW="8091805" imgH="3648075" progId="Visio.Drawing.15">
                  <p:embed/>
                  <p:pic>
                    <p:nvPicPr>
                      <p:cNvPr id="0" name="图片 2048"/>
                      <p:cNvPicPr/>
                      <p:nvPr/>
                    </p:nvPicPr>
                    <p:blipFill>
                      <a:blip r:embed="rId2"/>
                      <a:stretch>
                        <a:fillRect/>
                      </a:stretch>
                    </p:blipFill>
                    <p:spPr>
                      <a:xfrm>
                        <a:off x="53975" y="1943100"/>
                        <a:ext cx="8879205" cy="4645025"/>
                      </a:xfrm>
                      <a:prstGeom prst="rect">
                        <a:avLst/>
                      </a:prstGeom>
                    </p:spPr>
                  </p:pic>
                </p:oleObj>
              </mc:Fallback>
            </mc:AlternateContent>
          </a:graphicData>
        </a:graphic>
      </p:graphicFrame>
      <p:sp>
        <p:nvSpPr>
          <p:cNvPr id="2" name="矩形 1"/>
          <p:cNvSpPr/>
          <p:nvPr/>
        </p:nvSpPr>
        <p:spPr>
          <a:xfrm>
            <a:off x="300990" y="1133475"/>
            <a:ext cx="8385175" cy="64516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zh-CN" sz="2400" dirty="0">
                <a:solidFill>
                  <a:srgbClr val="000000"/>
                </a:solidFill>
                <a:latin typeface="+mj-ea"/>
                <a:ea typeface="+mj-ea"/>
              </a:rPr>
              <a:t>仿鸵鸟机器人双足控制中有哪些研究点？</a:t>
            </a:r>
            <a:endParaRPr lang="zh-CN" sz="2400" dirty="0">
              <a:solidFill>
                <a:srgbClr val="000000"/>
              </a:solidFill>
              <a:latin typeface="+mj-ea"/>
              <a:ea typeface="+mj-ea"/>
            </a:endParaRPr>
          </a:p>
        </p:txBody>
      </p:sp>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189355" y="2667000"/>
          <a:ext cx="6701155" cy="4306570"/>
        </p:xfrm>
        <a:graphic>
          <a:graphicData uri="http://schemas.openxmlformats.org/presentationml/2006/ole">
            <mc:AlternateContent xmlns:mc="http://schemas.openxmlformats.org/markup-compatibility/2006">
              <mc:Choice xmlns:v="urn:schemas-microsoft-com:vml" Requires="v">
                <p:oleObj spid="_x0000_s18449" name="" r:id="rId1" imgW="7275830" imgH="4316095" progId="Visio.Drawing.15">
                  <p:embed/>
                </p:oleObj>
              </mc:Choice>
              <mc:Fallback>
                <p:oleObj name="" r:id="rId1" imgW="7275830" imgH="4316095" progId="Visio.Drawing.15">
                  <p:embed/>
                  <p:pic>
                    <p:nvPicPr>
                      <p:cNvPr id="0" name="对象 5">
                        <a:hlinkClick r:id="" action="ppaction://ole?verb=0"/>
                      </p:cNvPr>
                      <p:cNvPicPr/>
                      <p:nvPr/>
                    </p:nvPicPr>
                    <p:blipFill>
                      <a:blip r:embed="rId2"/>
                      <a:stretch>
                        <a:fillRect/>
                      </a:stretch>
                    </p:blipFill>
                    <p:spPr>
                      <a:xfrm>
                        <a:off x="1189355" y="2667000"/>
                        <a:ext cx="6701155" cy="4306570"/>
                      </a:xfrm>
                      <a:prstGeom prst="rect">
                        <a:avLst/>
                      </a:prstGeom>
                    </p:spPr>
                  </p:pic>
                </p:oleObj>
              </mc:Fallback>
            </mc:AlternateContent>
          </a:graphicData>
        </a:graphic>
      </p:graphicFrame>
      <p:sp>
        <p:nvSpPr>
          <p:cNvPr id="3" name="文本框 2"/>
          <p:cNvSpPr txBox="1"/>
          <p:nvPr/>
        </p:nvSpPr>
        <p:spPr>
          <a:xfrm>
            <a:off x="4885690" y="1001395"/>
            <a:ext cx="2423160" cy="922020"/>
          </a:xfrm>
          <a:prstGeom prst="rect">
            <a:avLst/>
          </a:prstGeom>
          <a:noFill/>
        </p:spPr>
        <p:txBody>
          <a:bodyPr wrap="square" rtlCol="0">
            <a:spAutoFit/>
          </a:bodyPr>
          <a:p>
            <a:r>
              <a:rPr lang="zh-CN" altLang="en-US"/>
              <a:t>缺少一个控制框图，替代下面的简单的结构说明图</a:t>
            </a:r>
            <a:endParaRPr lang="zh-CN" altLang="en-US"/>
          </a:p>
        </p:txBody>
      </p:sp>
    </p:spTree>
  </p:cSld>
  <p:clrMapOvr>
    <a:masterClrMapping/>
  </p:clrMapOvr>
  <p:transition advTm="2969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endParaRPr lang="zh-CN" altLang="en-US" sz="3600" b="1" dirty="0">
              <a:solidFill>
                <a:schemeClr val="tx1">
                  <a:lumMod val="60000"/>
                  <a:lumOff val="40000"/>
                </a:schemeClr>
              </a:solidFill>
              <a:latin typeface="+mj-ea"/>
              <a:ea typeface="+mj-ea"/>
              <a:sym typeface="+mn-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endParaRPr lang="zh-CN" altLang="en-US" sz="3600" b="1" dirty="0">
              <a:solidFill>
                <a:srgbClr val="000000"/>
              </a:solidFill>
              <a:latin typeface="+mj-ea"/>
              <a:ea typeface="+mj-ea"/>
              <a:sym typeface="+mn-ea"/>
            </a:endParaRP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endParaRPr lang="zh-CN" altLang="en-US" sz="3600" b="1" dirty="0">
              <a:solidFill>
                <a:srgbClr val="000000"/>
              </a:solidFill>
              <a:latin typeface="+mj-ea"/>
              <a:ea typeface="+mj-ea"/>
              <a:sym typeface="+mn-ea"/>
            </a:endParaRP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324" name="" r:id="rId1" imgW="10727055" imgH="1416050" progId="Visio.Drawing.15">
                  <p:embed/>
                </p:oleObj>
              </mc:Choice>
              <mc:Fallback>
                <p:oleObj name="" r:id="rId1" imgW="10727055" imgH="1416050" progId="Visio.Drawing.15">
                  <p:embed/>
                  <p:pic>
                    <p:nvPicPr>
                      <p:cNvPr id="0" name="图片 2048"/>
                      <p:cNvPicPr/>
                      <p:nvPr/>
                    </p:nvPicPr>
                    <p:blipFill>
                      <a:blip r:embed="rId2"/>
                      <a:stretch>
                        <a:fillRect/>
                      </a:stretch>
                    </p:blipFill>
                    <p:spPr>
                      <a:xfrm>
                        <a:off x="71755" y="4263390"/>
                        <a:ext cx="8910320" cy="1363980"/>
                      </a:xfrm>
                      <a:prstGeom prst="rect">
                        <a:avLst/>
                      </a:prstGeom>
                    </p:spPr>
                  </p:pic>
                </p:oleObj>
              </mc:Fallback>
            </mc:AlternateContent>
          </a:graphicData>
        </a:graphic>
      </p:graphicFrame>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研究设计控制各个关节</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348"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372"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396"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endParaRPr lang="zh-CN" altLang="en-US" sz="4000" dirty="0">
              <a:solidFill>
                <a:srgbClr val="002060"/>
              </a:solidFill>
              <a:effectLst>
                <a:outerShdw blurRad="38100" dist="38100" dir="2700000" algn="tl">
                  <a:srgbClr val="000000">
                    <a:alpha val="43137"/>
                  </a:srgbClr>
                </a:outerShdw>
              </a:effectLst>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endParaRPr lang="zh-CN" altLang="en-US" sz="3600" b="1" dirty="0">
              <a:solidFill>
                <a:srgbClr val="FF0000"/>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endParaRPr lang="zh-CN" altLang="en-US" sz="3600" b="1" dirty="0">
              <a:solidFill>
                <a:srgbClr val="00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endParaRPr lang="en-US" altLang="zh-CN" sz="2400" b="1">
              <a:solidFill>
                <a:schemeClr val="bg1"/>
              </a:solidFill>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endParaRPr lang="en-US" altLang="zh-CN" sz="2400" b="1">
              <a:solidFill>
                <a:schemeClr val="bg1"/>
              </a:solidFill>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endParaRPr lang="en-US" altLang="zh-CN" sz="2400" b="1">
              <a:solidFill>
                <a:schemeClr val="bg1"/>
              </a:solidFill>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endParaRPr lang="en-US" altLang="zh-CN" sz="2400" b="1">
              <a:solidFill>
                <a:schemeClr val="bg1"/>
              </a:solidFill>
            </a:endParaRPr>
          </a:p>
        </p:txBody>
      </p:sp>
    </p:spTree>
    <p:custDataLst>
      <p:tags r:id="rId1"/>
    </p:custDataLst>
  </p:cSld>
  <p:clrMapOvr>
    <a:masterClrMapping/>
  </p:clrMapOvr>
  <p:transition advTm="452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endParaRPr lang="zh-CN" sz="24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endParaRPr lang="zh-CN" altLang="en-US" sz="20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420" name="" r:id="rId1" imgW="8416290" imgH="5152390" progId="Visio.Drawing.15">
                  <p:embed/>
                </p:oleObj>
              </mc:Choice>
              <mc:Fallback>
                <p:oleObj name="" r:id="rId1" imgW="8416290" imgH="5152390" progId="Visio.Drawing.15">
                  <p:embed/>
                  <p:pic>
                    <p:nvPicPr>
                      <p:cNvPr id="0" name="图片 2048"/>
                      <p:cNvPicPr/>
                      <p:nvPr/>
                    </p:nvPicPr>
                    <p:blipFill>
                      <a:blip r:embed="rId2"/>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1"/>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2"/>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3"/>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zh-CN" sz="2400" dirty="0">
              <a:solidFill>
                <a:srgbClr val="000000"/>
              </a:solidFill>
              <a:latin typeface="黑体" panose="02010609060101010101" pitchFamily="2" charset="-122"/>
              <a:ea typeface="黑体" panose="02010609060101010101" pitchFamily="2" charset="-122"/>
            </a:endParaRP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573"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574" name="" r:id="rId3" imgW="9448800" imgH="2723515" progId="Visio.Drawing.15">
                  <p:embed/>
                </p:oleObj>
              </mc:Choice>
              <mc:Fallback>
                <p:oleObj name="" r:id="rId3" imgW="9448800" imgH="2723515" progId="Visio.Drawing.15">
                  <p:embed/>
                  <p:pic>
                    <p:nvPicPr>
                      <p:cNvPr id="0" name="图片 2048"/>
                      <p:cNvPicPr/>
                      <p:nvPr/>
                    </p:nvPicPr>
                    <p:blipFill>
                      <a:blip r:embed="rId4"/>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5"/>
          <a:stretch>
            <a:fillRect/>
          </a:stretch>
        </p:blipFill>
        <p:spPr>
          <a:xfrm>
            <a:off x="6044565" y="2568575"/>
            <a:ext cx="3098800" cy="4075430"/>
          </a:xfrm>
          <a:prstGeom prst="rect">
            <a:avLst/>
          </a:prstGeom>
        </p:spPr>
      </p:pic>
    </p:spTree>
  </p:cSld>
  <p:clrMapOvr>
    <a:masterClrMapping/>
  </p:clrMapOvr>
  <p:transition advTm="2969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1"/>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2"/>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3"/>
          <a:stretch>
            <a:fillRect/>
          </a:stretch>
        </p:blipFill>
        <p:spPr>
          <a:xfrm>
            <a:off x="334010" y="4258310"/>
            <a:ext cx="4542155" cy="2245360"/>
          </a:xfrm>
          <a:prstGeom prst="rect">
            <a:avLst/>
          </a:prstGeom>
        </p:spPr>
      </p:pic>
    </p:spTree>
  </p:cSld>
  <p:clrMapOvr>
    <a:masterClrMapping/>
  </p:clrMapOvr>
  <p:transition advTm="296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endParaRPr lang="zh-CN" altLang="en-US" sz="3600" b="1" dirty="0">
              <a:solidFill>
                <a:srgbClr val="002060"/>
              </a:solidFill>
              <a:effectLst>
                <a:outerShdw blurRad="38100" dist="38100" dir="2700000" algn="tl">
                  <a:srgbClr val="C0C0C0"/>
                </a:outerShdw>
              </a:effectLst>
              <a:latin typeface="+mj-ea"/>
              <a:ea typeface="+mj-ea"/>
              <a:cs typeface="+mj-ea"/>
            </a:endParaRP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endParaRPr 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endParaRPr 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endParaRPr lang="en-US" alt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endParaRPr lang="zh-CN" altLang="en-US" sz="2400">
              <a:latin typeface="+mj-ea"/>
              <a:ea typeface="+mj-ea"/>
              <a:cs typeface="+mj-ea"/>
            </a:endParaRPr>
          </a:p>
        </p:txBody>
      </p:sp>
    </p:spTree>
  </p:cSld>
  <p:clrMapOvr>
    <a:masterClrMapping/>
  </p:clrMapOvr>
  <p:transition advTm="2969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endParaRPr lang="zh-CN" sz="2400" dirty="0">
              <a:solidFill>
                <a:srgbClr val="000000"/>
              </a:solidFill>
              <a:latin typeface="黑体" panose="02010609060101010101" pitchFamily="2" charset="-122"/>
              <a:ea typeface="黑体" panose="02010609060101010101" pitchFamily="2" charset="-122"/>
            </a:endParaRP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1"/>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2"/>
            </p:custDataLst>
          </p:nvPr>
        </p:nvPicPr>
        <p:blipFill>
          <a:blip r:embed="rId3"/>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endParaRPr lang="zh-CN" sz="24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468"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endParaRPr lang="en-US" altLang="zh-CN" sz="18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1"/>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520" name="" r:id="rId2" imgW="4989830" imgH="4244340" progId="Visio.Drawing.11">
                  <p:embed/>
                </p:oleObj>
              </mc:Choice>
              <mc:Fallback>
                <p:oleObj name="" r:id="rId2" imgW="4989830" imgH="4244340" progId="Visio.Drawing.11">
                  <p:embed/>
                  <p:pic>
                    <p:nvPicPr>
                      <p:cNvPr id="0" name="图片 3098" descr="image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4"/>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endParaRPr lang="zh-CN" altLang="en-US" sz="5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endParaRPr lang="zh-CN" altLang="en-US" sz="3600" b="1" dirty="0">
              <a:solidFill>
                <a:schemeClr val="bg2">
                  <a:lumMod val="10000"/>
                </a:schemeClr>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endParaRPr lang="zh-CN" altLang="en-US" sz="3600" b="1" dirty="0">
              <a:solidFill>
                <a:srgbClr val="FF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180" name="" r:id="rId1" imgW="6263005" imgH="2821940" progId="Visio.Drawing.15">
                  <p:embed/>
                </p:oleObj>
              </mc:Choice>
              <mc:Fallback>
                <p:oleObj name="" r:id="rId1" imgW="6263005" imgH="2821940" progId="Visio.Drawing.15">
                  <p:embed/>
                  <p:pic>
                    <p:nvPicPr>
                      <p:cNvPr id="0" name="图片 1025"/>
                      <p:cNvPicPr/>
                      <p:nvPr/>
                    </p:nvPicPr>
                    <p:blipFill>
                      <a:blip r:embed="rId2"/>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endParaRPr lang="zh-CN" altLang="en-US" b="1">
              <a:solidFill>
                <a:schemeClr val="tx1">
                  <a:lumMod val="60000"/>
                  <a:lumOff val="40000"/>
                </a:schemeClr>
              </a:solidFill>
              <a:latin typeface="+mj-ea"/>
              <a:ea typeface="+mj-ea"/>
            </a:endParaRP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204" name="" r:id="rId1" imgW="18612485" imgH="5761990" progId="Visio.Drawing.15">
                  <p:embed/>
                </p:oleObj>
              </mc:Choice>
              <mc:Fallback>
                <p:oleObj name="" r:id="rId1" imgW="18612485" imgH="5761990" progId="Visio.Drawing.15">
                  <p:embed/>
                  <p:pic>
                    <p:nvPicPr>
                      <p:cNvPr id="0" name="图片 1024"/>
                      <p:cNvPicPr/>
                      <p:nvPr/>
                    </p:nvPicPr>
                    <p:blipFill>
                      <a:blip r:embed="rId2"/>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endParaRPr lang="zh-CN" altLang="en-US" sz="2400" dirty="0">
              <a:solidFill>
                <a:srgbClr val="000000"/>
              </a:solidFill>
              <a:latin typeface="+mj-ea"/>
              <a:ea typeface="+mj-ea"/>
              <a:cs typeface="+mj-ea"/>
            </a:endParaRP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endParaRPr lang="zh-CN" altLang="en-US" sz="2400" dirty="0">
              <a:solidFill>
                <a:srgbClr val="000000"/>
              </a:solidFill>
              <a:latin typeface="+mj-ea"/>
              <a:ea typeface="+mj-ea"/>
              <a:cs typeface="+mj-ea"/>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1"/>
          <a:stretch>
            <a:fillRect/>
          </a:stretch>
        </p:blipFill>
        <p:spPr>
          <a:xfrm>
            <a:off x="390525" y="3377565"/>
            <a:ext cx="4022090" cy="2923540"/>
          </a:xfrm>
          <a:prstGeom prst="rect">
            <a:avLst/>
          </a:prstGeom>
        </p:spPr>
      </p:pic>
      <p:pic>
        <p:nvPicPr>
          <p:cNvPr id="10" name="图片 9"/>
          <p:cNvPicPr>
            <a:picLocks noChangeAspect="1"/>
          </p:cNvPicPr>
          <p:nvPr/>
        </p:nvPicPr>
        <p:blipFill>
          <a:blip r:embed="rId2"/>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endParaRPr lang="zh-CN"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endParaRPr lang="zh-CN" altLang="en-US"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endParaRPr lang="zh-CN" altLang="en-US" sz="24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p="http://schemas.openxmlformats.org/presentationml/2006/main">
  <p:tag name="TIMING" val="|5.6"/>
</p:tagLst>
</file>

<file path=ppt/tags/tag2.xml><?xml version="1.0" encoding="utf-8"?>
<p:tagLst xmlns:p="http://schemas.openxmlformats.org/presentationml/2006/main">
  <p:tag name="TIMING" val="|5.6"/>
</p:tagLst>
</file>

<file path=ppt/tags/tag3.xml><?xml version="1.0" encoding="utf-8"?>
<p:tagLst xmlns:p="http://schemas.openxmlformats.org/presentationml/2006/main">
  <p:tag name="TIMING" val="|5.6"/>
</p:tagLst>
</file>

<file path=ppt/tags/tag4.xml><?xml version="1.0" encoding="utf-8"?>
<p:tagLst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4402</Words>
  <Application>WPS 演示</Application>
  <PresentationFormat>全屏显示(4:3)</PresentationFormat>
  <Paragraphs>435</Paragraphs>
  <Slides>33</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19</vt:i4>
      </vt:variant>
      <vt:variant>
        <vt:lpstr>幻灯片标题</vt:lpstr>
      </vt:variant>
      <vt:variant>
        <vt:i4>33</vt:i4>
      </vt:variant>
    </vt:vector>
  </HeadingPairs>
  <TitlesOfParts>
    <vt:vector size="65" baseType="lpstr">
      <vt:lpstr>Arial</vt:lpstr>
      <vt:lpstr>宋体</vt:lpstr>
      <vt:lpstr>Wingdings</vt:lpstr>
      <vt:lpstr>Verdana</vt:lpstr>
      <vt:lpstr>黑体</vt:lpstr>
      <vt:lpstr>楷体_GB2312</vt:lpstr>
      <vt:lpstr>新宋体</vt:lpstr>
      <vt:lpstr>楷体</vt:lpstr>
      <vt:lpstr>Wingdings</vt:lpstr>
      <vt:lpstr>微软雅黑</vt:lpstr>
      <vt:lpstr>Arial Unicode MS</vt:lpstr>
      <vt:lpstr>Times New Roman</vt:lpstr>
      <vt:lpstr>Profile</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admin</cp:lastModifiedBy>
  <cp:revision>6077</cp:revision>
  <cp:lastPrinted>2017-09-16T17:47:00Z</cp:lastPrinted>
  <dcterms:created xsi:type="dcterms:W3CDTF">2003-12-05T03:09:00Z</dcterms:created>
  <dcterms:modified xsi:type="dcterms:W3CDTF">2020-10-07T14:26:34Z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